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58" r:id="rId6"/>
    <p:sldId id="257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81" r:id="rId26"/>
    <p:sldId id="276" r:id="rId27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104" y="-8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BCF9-55CB-412A-BA33-5D883ABB154A}" type="datetimeFigureOut">
              <a:rPr lang="es-CL" smtClean="0"/>
              <a:pPr/>
              <a:t>30-03-15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4BB9-96FC-45EE-93C1-FFFF0575E64D}" type="slidenum">
              <a:rPr lang="es-CL" smtClean="0"/>
              <a:pPr/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hyperlink" Target="http://www.mercedarios.c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ckard Bell\Pictures\San Pedro Nolasco\spnportada1_editad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3262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152800" y="1340768"/>
            <a:ext cx="642996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San Pedro Nolasco</a:t>
            </a:r>
            <a:endParaRPr lang="es-ES" sz="5000" b="1" dirty="0">
              <a:ln w="381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52800" y="407707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rgbClr val="C00000"/>
                </a:solidFill>
                <a:latin typeface="Brush Script MT" pitchFamily="66" charset="0"/>
              </a:rPr>
              <a:t>Fundador de la Orden de la Merced</a:t>
            </a:r>
            <a:endParaRPr lang="es-CL" sz="36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ckard Bell\Pictures\San Pedro Nolasco\spn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632267" cy="645333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817096" y="1052736"/>
            <a:ext cx="37444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El amor a Jesús, nuestro Señor,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 </a:t>
            </a:r>
            <a:r>
              <a:rPr lang="es-CL" sz="2600" dirty="0">
                <a:latin typeface="Comic Sans MS" pitchFamily="66" charset="0"/>
              </a:rPr>
              <a:t>lo invitaba a tener un corazón generoso.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 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Pedro no era indiferente con los  necesitados, a todos ayudaba, especialmente a los más pobres.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ckard Bell\Pictures\San Pedro Nolasco\spn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221" y="260648"/>
            <a:ext cx="5260354" cy="62646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44488" y="1268760"/>
            <a:ext cx="3666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Pedro comenzó </a:t>
            </a:r>
            <a:r>
              <a:rPr lang="es-CL" sz="2600" dirty="0" smtClean="0">
                <a:latin typeface="Comic Sans MS" pitchFamily="66" charset="0"/>
              </a:rPr>
              <a:t>a acompañar </a:t>
            </a:r>
            <a:r>
              <a:rPr lang="es-CL" sz="2600" dirty="0">
                <a:latin typeface="Comic Sans MS" pitchFamily="66" charset="0"/>
              </a:rPr>
              <a:t>a su padre en sus viajes, sin embargo se da cuenta de una triste realidad que sufrían los cristianos que eran cautivos por su fe, en tierras musulmanas.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Packard Bell\Pictures\San Pedro Nolasco\spn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60648"/>
            <a:ext cx="5466606" cy="626469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889104" y="980728"/>
            <a:ext cx="37564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Pedro vendió todo lo que tenía, y </a:t>
            </a:r>
            <a:r>
              <a:rPr lang="es-CL" sz="2600" dirty="0" smtClean="0">
                <a:latin typeface="Comic Sans MS" pitchFamily="66" charset="0"/>
              </a:rPr>
              <a:t>partió  </a:t>
            </a:r>
            <a:r>
              <a:rPr lang="es-CL" sz="2600" dirty="0">
                <a:latin typeface="Comic Sans MS" pitchFamily="66" charset="0"/>
              </a:rPr>
              <a:t>a comprar la libertad de algunos  prisioneros de los musulmanes</a:t>
            </a:r>
            <a:r>
              <a:rPr lang="es-CL" sz="2600" dirty="0" smtClean="0">
                <a:latin typeface="Comic Sans MS" pitchFamily="66" charset="0"/>
              </a:rPr>
              <a:t>.</a:t>
            </a:r>
          </a:p>
          <a:p>
            <a:pPr algn="ctr"/>
            <a:endParaRPr lang="es-CL" sz="2600" dirty="0">
              <a:latin typeface="Comic Sans MS" pitchFamily="66" charset="0"/>
            </a:endParaRPr>
          </a:p>
          <a:p>
            <a:pPr algn="ctr"/>
            <a:r>
              <a:rPr lang="es-CL" sz="2600" dirty="0">
                <a:latin typeface="Comic Sans MS" pitchFamily="66" charset="0"/>
              </a:rPr>
              <a:t>Muchas veces viajó a liberar cristianos cautivos y muy pronto otros jóvenes se unen a la obra.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Packard Bell\Pictures\San Pedro Nolasco\spn8a_editad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04664"/>
            <a:ext cx="5535126" cy="60486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889104" y="908721"/>
            <a:ext cx="366640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Una noche muy especial vivió Pedro, entre el 1 al 2 de agosto de 1218, la Santísima Virgen María se le apareció y le encomendó que fundara una comunidad religiosa  para la liberación de los cristianos cautivos.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Packard Bell\Pictures\San Pedro Nolasco\spn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888" y="332656"/>
            <a:ext cx="5704995" cy="612068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2480" y="548680"/>
            <a:ext cx="3744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El 10 de agosto  de ese mismo año, en la Catedral de Barcelona  se funda la Orden de Santa María de la Merced, junto a otros compañeros reciben el hábito mercedario.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Esta nueva comunidad recibió el apoyo del Rey Jaime I de Aragón, quien estuvo presente en la fundación.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Packard Bell\Pictures\San Pedro Nolasco\spn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32656"/>
            <a:ext cx="4968552" cy="61723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529064" y="1124744"/>
            <a:ext cx="38884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La Virgen </a:t>
            </a:r>
            <a:r>
              <a:rPr lang="es-CL" sz="2600" dirty="0" smtClean="0">
                <a:latin typeface="Comic Sans MS" pitchFamily="66" charset="0"/>
              </a:rPr>
              <a:t>María</a:t>
            </a:r>
          </a:p>
          <a:p>
            <a:pPr algn="ctr"/>
            <a:r>
              <a:rPr lang="es-CL" sz="2600" dirty="0" smtClean="0">
                <a:latin typeface="Comic Sans MS" pitchFamily="66" charset="0"/>
              </a:rPr>
              <a:t> </a:t>
            </a:r>
            <a:r>
              <a:rPr lang="es-CL" sz="2600" dirty="0">
                <a:latin typeface="Comic Sans MS" pitchFamily="66" charset="0"/>
              </a:rPr>
              <a:t>de la Merced, 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es la Reina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y </a:t>
            </a:r>
            <a:r>
              <a:rPr lang="es-CL" sz="2600" dirty="0">
                <a:latin typeface="Comic Sans MS" pitchFamily="66" charset="0"/>
              </a:rPr>
              <a:t>Madre de la Orden, 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Ella motiva a Pedro y a sus compañeros a dar la vida si es necesario, como Jesús en la cruz, por aquellos que están cautivos y en peligro de perder su fe.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ackard Bell\Pictures\San Pedro Nolasco\spn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806" y="404664"/>
            <a:ext cx="5749194" cy="645333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16496" y="1340768"/>
            <a:ext cx="3600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La primera residencia de los Mercedarios fue a un costado de la Catedral de Barcelona, en el hospicio de Santa Eulalia, que acogía a los más pobres de la ciudad y después a los rescatados del cautiverio.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Packard Bell\Pictures\San Pedro Nolasco\spn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04664"/>
            <a:ext cx="5461463" cy="612068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817096" y="1268760"/>
            <a:ext cx="37444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Pedro y sus compañeros,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ahora</a:t>
            </a:r>
            <a:r>
              <a:rPr lang="es-CL" sz="2600" dirty="0">
                <a:latin typeface="Comic Sans MS" pitchFamily="66" charset="0"/>
              </a:rPr>
              <a:t>, los Mercedarios,  comienzan  a trabajar  por la liberación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de </a:t>
            </a:r>
            <a:r>
              <a:rPr lang="es-CL" sz="2600" dirty="0">
                <a:latin typeface="Comic Sans MS" pitchFamily="66" charset="0"/>
              </a:rPr>
              <a:t>los cautivos, recolectando dinero para rescatarlos de las tierras musulmanas.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Packard Bell\Pictures\San Pedro Nolasco\spn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920" y="332656"/>
            <a:ext cx="5403762" cy="621125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2480" y="62068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Luego organizan los viajes y parten con alegría a liberar </a:t>
            </a:r>
            <a:r>
              <a:rPr lang="es-CL" sz="2600" dirty="0" smtClean="0">
                <a:latin typeface="Comic Sans MS" pitchFamily="66" charset="0"/>
              </a:rPr>
              <a:t>a </a:t>
            </a:r>
            <a:r>
              <a:rPr lang="es-CL" sz="2600" dirty="0">
                <a:latin typeface="Comic Sans MS" pitchFamily="66" charset="0"/>
              </a:rPr>
              <a:t>los cristianos, </a:t>
            </a:r>
            <a:r>
              <a:rPr lang="es-CL" sz="2600" dirty="0" smtClean="0">
                <a:latin typeface="Comic Sans MS" pitchFamily="66" charset="0"/>
              </a:rPr>
              <a:t> que </a:t>
            </a:r>
            <a:r>
              <a:rPr lang="es-CL" sz="2600" dirty="0">
                <a:latin typeface="Comic Sans MS" pitchFamily="66" charset="0"/>
              </a:rPr>
              <a:t>eran injustamente esclavizados 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  </a:t>
            </a:r>
            <a:r>
              <a:rPr lang="es-CL" sz="2600" dirty="0">
                <a:latin typeface="Comic Sans MS" pitchFamily="66" charset="0"/>
              </a:rPr>
              <a:t>por su fe.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Pedro y sus compañeros estaban dispuestos si faltaba el dinero, a quedar como rehenes y a dar la vida si es necesario por la libertad de los cautivos.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Packard Bell\Pictures\San Pedro Nolasco\spn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04664"/>
            <a:ext cx="5113781" cy="612068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529064" y="764704"/>
            <a:ext cx="38884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Pronto se suman más personas a la obra redentora.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En 1265, la joven  barcelonesa, María de </a:t>
            </a:r>
            <a:r>
              <a:rPr lang="es-CL" sz="2600" dirty="0" err="1">
                <a:latin typeface="Comic Sans MS" pitchFamily="66" charset="0"/>
              </a:rPr>
              <a:t>Cervellón</a:t>
            </a:r>
            <a:r>
              <a:rPr lang="es-CL" sz="2600" dirty="0">
                <a:latin typeface="Comic Sans MS" pitchFamily="66" charset="0"/>
              </a:rPr>
              <a:t> recibió el hábito de la Orden,  naciendo así, las hermanas mercedarias, comprometiéndose  con la oración y el trabajo por la redención de los cautivos.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04" y="1556792"/>
            <a:ext cx="8915400" cy="187220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s-ES" sz="5600" b="1" dirty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San Pedro Nolasco</a:t>
            </a:r>
            <a:br>
              <a:rPr lang="es-ES" sz="5600" b="1" dirty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r>
              <a:rPr lang="es-ES" b="1" dirty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" b="1" dirty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endParaRPr lang="es-ES" sz="1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96816" y="36450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Provincia Mercedaria de Chile </a:t>
            </a:r>
            <a:endParaRPr lang="es-E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775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912" y="404664"/>
            <a:ext cx="541976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4488" y="692696"/>
            <a:ext cx="3744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dirty="0">
                <a:latin typeface="Comic Sans MS" pitchFamily="66" charset="0"/>
              </a:rPr>
              <a:t>El humilde fray Pedro Nolasco, antes de morir recibió con alegría la aprobación de la Orden Mercedaria  en 1235 por el Papa Gregorio IX</a:t>
            </a:r>
            <a:r>
              <a:rPr lang="es-CL" sz="2500" dirty="0" smtClean="0">
                <a:latin typeface="Comic Sans MS" pitchFamily="66" charset="0"/>
              </a:rPr>
              <a:t>.</a:t>
            </a:r>
          </a:p>
          <a:p>
            <a:pPr algn="ctr"/>
            <a:endParaRPr lang="es-CL" sz="2500" dirty="0">
              <a:latin typeface="Comic Sans MS" pitchFamily="66" charset="0"/>
            </a:endParaRPr>
          </a:p>
          <a:p>
            <a:pPr algn="ctr"/>
            <a:r>
              <a:rPr lang="es-CL" sz="2500" dirty="0">
                <a:latin typeface="Comic Sans MS" pitchFamily="66" charset="0"/>
              </a:rPr>
              <a:t>A los 77 años, después de una vida consagrada a Dios y a los más necesitados, muere el 06 de mayo de 1245 rodeado del cariño de sus hermanos.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673080" y="836712"/>
            <a:ext cx="38164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El recuerdo de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>
                <a:latin typeface="Comic Sans MS" pitchFamily="66" charset="0"/>
              </a:rPr>
              <a:t>f</a:t>
            </a:r>
            <a:r>
              <a:rPr lang="es-CL" sz="2600" dirty="0" smtClean="0">
                <a:latin typeface="Comic Sans MS" pitchFamily="66" charset="0"/>
              </a:rPr>
              <a:t>ray </a:t>
            </a:r>
            <a:r>
              <a:rPr lang="es-CL" sz="2600" dirty="0">
                <a:latin typeface="Comic Sans MS" pitchFamily="66" charset="0"/>
              </a:rPr>
              <a:t>Pedro Nolasco como un fiel imitador de Cristo Redentor, continuó no solo entre sus religiosos sino también por el pueblo, que lo veneró por santo</a:t>
            </a:r>
            <a:r>
              <a:rPr lang="es-CL" sz="2600" dirty="0" smtClean="0">
                <a:latin typeface="Comic Sans MS" pitchFamily="66" charset="0"/>
              </a:rPr>
              <a:t>.</a:t>
            </a:r>
          </a:p>
          <a:p>
            <a:pPr algn="ctr"/>
            <a:endParaRPr lang="es-CL" sz="2600" dirty="0">
              <a:latin typeface="Comic Sans MS" pitchFamily="66" charset="0"/>
            </a:endParaRPr>
          </a:p>
          <a:p>
            <a:pPr algn="ctr"/>
            <a:r>
              <a:rPr lang="es-CL" sz="2600" dirty="0">
                <a:latin typeface="Comic Sans MS" pitchFamily="66" charset="0"/>
              </a:rPr>
              <a:t>La iglesia </a:t>
            </a:r>
            <a:r>
              <a:rPr lang="es-CL" sz="2600" dirty="0" smtClean="0">
                <a:latin typeface="Comic Sans MS" pitchFamily="66" charset="0"/>
              </a:rPr>
              <a:t>reconoció</a:t>
            </a:r>
          </a:p>
          <a:p>
            <a:pPr algn="ctr"/>
            <a:r>
              <a:rPr lang="es-CL" sz="2600" dirty="0" smtClean="0">
                <a:latin typeface="Comic Sans MS" pitchFamily="66" charset="0"/>
              </a:rPr>
              <a:t> </a:t>
            </a:r>
            <a:r>
              <a:rPr lang="es-CL" sz="2600" dirty="0">
                <a:latin typeface="Comic Sans MS" pitchFamily="66" charset="0"/>
              </a:rPr>
              <a:t>su Santidad, canonizándolo en 1628.</a:t>
            </a:r>
          </a:p>
          <a:p>
            <a:endParaRPr lang="es-CL" dirty="0"/>
          </a:p>
        </p:txBody>
      </p:sp>
      <p:pic>
        <p:nvPicPr>
          <p:cNvPr id="1026" name="Picture 2" descr="C:\Users\Packard Bell\Pictures\San Pedro Nolasco\spn17a_editad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76672"/>
            <a:ext cx="5256584" cy="5925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Packard Bell\Pictures\San Pedro Nolasco\spn16a_editad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520" y="332656"/>
            <a:ext cx="5303984" cy="612068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16496" y="836712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La obra redentora iniciada </a:t>
            </a:r>
            <a:r>
              <a:rPr lang="es-CL" sz="2600" dirty="0" smtClean="0">
                <a:latin typeface="Comic Sans MS" pitchFamily="66" charset="0"/>
              </a:rPr>
              <a:t> por </a:t>
            </a:r>
          </a:p>
          <a:p>
            <a:pPr algn="ctr"/>
            <a:r>
              <a:rPr lang="es-CL" sz="2600" dirty="0" smtClean="0">
                <a:latin typeface="Comic Sans MS" pitchFamily="66" charset="0"/>
              </a:rPr>
              <a:t>San </a:t>
            </a:r>
            <a:r>
              <a:rPr lang="es-CL" sz="2600" dirty="0">
                <a:latin typeface="Comic Sans MS" pitchFamily="66" charset="0"/>
              </a:rPr>
              <a:t>Pedro Nolasco, 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continúa hasta hoy presente en 22 países,  con  su misión liberadora de los cautivos y promoviendo la dignidad de toda persona humana,  especialmente en los más necesitados.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61112" y="836712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omic Sans MS" pitchFamily="66" charset="0"/>
              </a:rPr>
              <a:t>San Pedro Nolasco,</a:t>
            </a:r>
          </a:p>
          <a:p>
            <a:pPr algn="ctr"/>
            <a:r>
              <a:rPr lang="es-CL" sz="2800" dirty="0">
                <a:latin typeface="Comic Sans MS" pitchFamily="66" charset="0"/>
              </a:rPr>
              <a:t>a</a:t>
            </a:r>
            <a:r>
              <a:rPr lang="es-CL" sz="2800" dirty="0" smtClean="0">
                <a:latin typeface="Comic Sans MS" pitchFamily="66" charset="0"/>
              </a:rPr>
              <a:t>migo </a:t>
            </a:r>
            <a:r>
              <a:rPr lang="es-CL" sz="2800" dirty="0">
                <a:latin typeface="Comic Sans MS" pitchFamily="66" charset="0"/>
              </a:rPr>
              <a:t>de Cristo Redentor,</a:t>
            </a:r>
          </a:p>
          <a:p>
            <a:pPr algn="ctr"/>
            <a:r>
              <a:rPr lang="es-CL" sz="2800" dirty="0">
                <a:latin typeface="Comic Sans MS" pitchFamily="66" charset="0"/>
              </a:rPr>
              <a:t>Hijo amado de María de la </a:t>
            </a:r>
            <a:r>
              <a:rPr lang="es-CL" sz="2800" dirty="0" smtClean="0">
                <a:latin typeface="Comic Sans MS" pitchFamily="66" charset="0"/>
              </a:rPr>
              <a:t>Merced,</a:t>
            </a:r>
            <a:endParaRPr lang="es-CL" sz="2800" dirty="0">
              <a:latin typeface="Comic Sans MS" pitchFamily="66" charset="0"/>
            </a:endParaRPr>
          </a:p>
          <a:p>
            <a:pPr algn="ctr"/>
            <a:r>
              <a:rPr lang="es-CL" sz="2800" dirty="0">
                <a:latin typeface="Comic Sans MS" pitchFamily="66" charset="0"/>
              </a:rPr>
              <a:t>l</a:t>
            </a:r>
            <a:r>
              <a:rPr lang="es-CL" sz="2800" dirty="0" smtClean="0">
                <a:latin typeface="Comic Sans MS" pitchFamily="66" charset="0"/>
              </a:rPr>
              <a:t>iberador </a:t>
            </a:r>
            <a:r>
              <a:rPr lang="es-CL" sz="2800" dirty="0">
                <a:latin typeface="Comic Sans MS" pitchFamily="66" charset="0"/>
              </a:rPr>
              <a:t>de los cautivos.</a:t>
            </a:r>
          </a:p>
          <a:p>
            <a:pPr algn="ctr"/>
            <a:r>
              <a:rPr lang="es-CL" sz="2800" dirty="0">
                <a:latin typeface="Comic Sans MS" pitchFamily="66" charset="0"/>
              </a:rPr>
              <a:t> </a:t>
            </a:r>
            <a:endParaRPr lang="es-CL" sz="2800" dirty="0" smtClean="0">
              <a:latin typeface="Comic Sans MS" pitchFamily="66" charset="0"/>
            </a:endParaRPr>
          </a:p>
          <a:p>
            <a:pPr algn="ctr"/>
            <a:endParaRPr lang="es-CL" sz="2800" dirty="0">
              <a:latin typeface="Comic Sans MS" pitchFamily="66" charset="0"/>
            </a:endParaRPr>
          </a:p>
          <a:p>
            <a:pPr algn="ctr"/>
            <a:r>
              <a:rPr lang="es-CL" sz="2800" dirty="0" smtClean="0">
                <a:latin typeface="Comic Sans MS" pitchFamily="66" charset="0"/>
              </a:rPr>
              <a:t>¡Ruega </a:t>
            </a:r>
            <a:r>
              <a:rPr lang="es-CL" sz="2800" dirty="0">
                <a:latin typeface="Comic Sans MS" pitchFamily="66" charset="0"/>
              </a:rPr>
              <a:t>por </a:t>
            </a:r>
            <a:r>
              <a:rPr lang="es-CL" sz="2800" dirty="0" smtClean="0">
                <a:latin typeface="Comic Sans MS" pitchFamily="66" charset="0"/>
              </a:rPr>
              <a:t>nosotros!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2050" name="Picture 2" descr="C:\Users\Packard Bell\Pictures\San Pedro Nolasco\spn18a_editad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476672"/>
            <a:ext cx="5544616" cy="627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28664" y="620688"/>
            <a:ext cx="604867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/>
                <a:cs typeface="Comic Sans MS"/>
              </a:rPr>
              <a:t>LA MERCED: 800 AÑOS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Madre de la Merced,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que suscitaste en tu servidor Pedro Nolasco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el deseo de imitar a Cristo Redentor,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poniendo su vida al servicio de los más pobres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de entre los pobres, los cautivos;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al prepararnos a celebrar el </a:t>
            </a:r>
            <a:r>
              <a:rPr lang="es-ES" dirty="0" smtClean="0">
                <a:latin typeface="Comic Sans MS"/>
                <a:cs typeface="Comic Sans MS"/>
              </a:rPr>
              <a:t>Jubileo mercedario</a:t>
            </a:r>
            <a:r>
              <a:rPr lang="es-ES" dirty="0">
                <a:latin typeface="Comic Sans MS"/>
                <a:cs typeface="Comic Sans MS"/>
              </a:rPr>
              <a:t>,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te pedimos que eleves nuestras oraciones al Padre,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fuente de misericordia,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para que seamos capaces de contemplar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la faz de tu Hijo en el rostro de los cautivos de hoy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y ofrezcamos, alegremente, llenos del Espíritu Santo,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nuestras vidas como moneda de rescate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por nuestros hermanos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 que viven privados de libertad y sin esperanza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en las nuevas periferias de la cautividad.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s-ES" dirty="0">
                <a:latin typeface="Comic Sans MS"/>
                <a:cs typeface="Comic Sans MS"/>
              </a:rPr>
              <a:t>Amén.	</a:t>
            </a:r>
          </a:p>
        </p:txBody>
      </p:sp>
    </p:spTree>
    <p:extLst>
      <p:ext uri="{BB962C8B-B14F-4D97-AF65-F5344CB8AC3E}">
        <p14:creationId xmlns:p14="http://schemas.microsoft.com/office/powerpoint/2010/main" val="270461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20552" y="6926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/>
                <a:cs typeface="Comic Sans MS"/>
              </a:rPr>
              <a:t>Mis Anotaciones….</a:t>
            </a:r>
            <a:endParaRPr lang="es-ES" b="1" dirty="0">
              <a:latin typeface="Comic Sans MS"/>
              <a:cs typeface="Comic Sans M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6536" y="1196752"/>
            <a:ext cx="8170363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 smtClean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r>
              <a:rPr lang="es-ES" dirty="0"/>
              <a:t>-----------------------------------------------------------------------------------------------------------------</a:t>
            </a:r>
          </a:p>
          <a:p>
            <a:endParaRPr lang="es-ES" dirty="0"/>
          </a:p>
        </p:txBody>
      </p:sp>
      <p:pic>
        <p:nvPicPr>
          <p:cNvPr id="11" name="Imagen 10" descr="lapi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2800" y="188640"/>
            <a:ext cx="512508" cy="9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0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jesuscautivooviedo.es/cautivo/images/stories/escudo_mer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1349689"/>
            <a:ext cx="1296144" cy="275286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152800" y="429309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 Provincia Mercedaria de Chile</a:t>
            </a:r>
          </a:p>
          <a:p>
            <a:pPr algn="ctr"/>
            <a:r>
              <a:rPr lang="es-CL" dirty="0" smtClean="0">
                <a:hlinkClick r:id="rId3"/>
              </a:rPr>
              <a:t>www.mercedarios.cl</a:t>
            </a:r>
            <a:r>
              <a:rPr lang="es-CL" dirty="0" smtClean="0"/>
              <a:t> 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/>
          <p:nvPr/>
        </p:nvSpPr>
        <p:spPr>
          <a:xfrm>
            <a:off x="5025008" y="2780928"/>
            <a:ext cx="4104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dirty="0" smtClean="0">
              <a:latin typeface="Brush Script MT" pitchFamily="66" charset="0"/>
            </a:endParaRPr>
          </a:p>
          <a:p>
            <a:endParaRPr lang="es-CL" sz="2400" dirty="0">
              <a:latin typeface="Brush Script MT" pitchFamily="66" charset="0"/>
            </a:endParaRPr>
          </a:p>
          <a:p>
            <a:endParaRPr lang="es-CL" sz="2400" dirty="0" smtClean="0">
              <a:latin typeface="Brush Script MT" pitchFamily="66" charset="0"/>
            </a:endParaRPr>
          </a:p>
          <a:p>
            <a:r>
              <a:rPr lang="es-CL" sz="2400" dirty="0" smtClean="0">
                <a:latin typeface="Brush Script MT" pitchFamily="66" charset="0"/>
              </a:rPr>
              <a:t>Provincia Mercedaria de Chile </a:t>
            </a:r>
          </a:p>
          <a:p>
            <a:endParaRPr lang="es-CL" sz="2400" dirty="0">
              <a:latin typeface="Brush Script MT" pitchFamily="66" charset="0"/>
            </a:endParaRPr>
          </a:p>
          <a:p>
            <a:r>
              <a:rPr lang="es-CL" sz="2400" dirty="0" smtClean="0">
                <a:latin typeface="Brush Script MT" pitchFamily="66" charset="0"/>
              </a:rPr>
              <a:t>Textos e Ilustraciones:</a:t>
            </a:r>
          </a:p>
          <a:p>
            <a:r>
              <a:rPr lang="es-CL" sz="2400" dirty="0" smtClean="0">
                <a:latin typeface="Brush Script MT" pitchFamily="66" charset="0"/>
              </a:rPr>
              <a:t>Manuel Andrés Díaz Salas</a:t>
            </a:r>
          </a:p>
          <a:p>
            <a:r>
              <a:rPr lang="es-CL" sz="2000" dirty="0" smtClean="0">
                <a:latin typeface="Brush Script MT" pitchFamily="66" charset="0"/>
              </a:rPr>
              <a:t>Profesor de Educación General Básica en Primer Ciclo</a:t>
            </a:r>
            <a:endParaRPr lang="es-CL" sz="20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60912" y="476672"/>
            <a:ext cx="5184576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omic Sans MS"/>
                <a:cs typeface="Comic Sans MS"/>
              </a:rPr>
              <a:t>Presentación</a:t>
            </a:r>
          </a:p>
          <a:p>
            <a:endParaRPr lang="es-CL" sz="1400" dirty="0">
              <a:latin typeface="Comic Sans MS"/>
              <a:cs typeface="Comic Sans MS"/>
            </a:endParaRP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Apreciados mercedarios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Este año 2015, la familia mercedaria en Chile queremos prepararnos a celebrar el Jubileo de la Orden y especialmente este año dedicado a la figura de nuestro </a:t>
            </a:r>
            <a:r>
              <a:rPr lang="es-CL" sz="1400" dirty="0" smtClean="0">
                <a:latin typeface="Comic Sans MS"/>
                <a:cs typeface="Comic Sans MS"/>
              </a:rPr>
              <a:t>Fundador, </a:t>
            </a:r>
            <a:r>
              <a:rPr lang="es-CL" sz="1400" dirty="0">
                <a:latin typeface="Comic Sans MS"/>
                <a:cs typeface="Comic Sans MS"/>
              </a:rPr>
              <a:t>poniendo en tus manos este libro con la historia de la vida y obra de San Pedro Nolasco. 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Esta propuesta pedagógica quiere conectarte con hechos, gestos de la vida de Pedro Nolasco, invitándote a conocer el carisma mercedario a través de su historia.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Queremos señalarte que es importante que conozcas el material para apropiarte del contenido y así puedas enriquecer con tu experiencia la actividad. Queremos que nos ayudes con el niño a que descubra las maravillas del amor en el encuentro con el más necesitado como lo hizo Pedro Nolasco.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Este libro lo puedes trabajar usando diferentes estrategias de </a:t>
            </a:r>
            <a:r>
              <a:rPr lang="es-CL" sz="1400" dirty="0" smtClean="0">
                <a:latin typeface="Comic Sans MS"/>
                <a:cs typeface="Comic Sans MS"/>
              </a:rPr>
              <a:t>acuerdo a </a:t>
            </a:r>
            <a:r>
              <a:rPr lang="es-CL" sz="1400" dirty="0">
                <a:latin typeface="Comic Sans MS"/>
                <a:cs typeface="Comic Sans MS"/>
              </a:rPr>
              <a:t>la edad de los niños.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Para los niños más pequeños lee el libro y luego entre todos comentan la historia de Pedro Nolasco efectuando preguntas abiertas observando las láminas. Para los más grandes hacer leer en voz alta el texto del libro y </a:t>
            </a:r>
            <a:r>
              <a:rPr lang="es-CL" sz="1400" dirty="0" smtClean="0">
                <a:latin typeface="Comic Sans MS"/>
                <a:cs typeface="Comic Sans MS"/>
              </a:rPr>
              <a:t>al </a:t>
            </a:r>
            <a:r>
              <a:rPr lang="es-CL" sz="1400" dirty="0">
                <a:latin typeface="Comic Sans MS"/>
                <a:cs typeface="Comic Sans MS"/>
              </a:rPr>
              <a:t>finalizar la lectura permitirles que reaccionen sobre lo escuchado.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Dialoguen para descubrir las necesidades de otras personas en el mundo hoy, y proponle alguna meta en la que ayuden a los demás.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692696"/>
            <a:ext cx="35136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52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88904" y="764704"/>
            <a:ext cx="5256584" cy="652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 smtClean="0">
                <a:latin typeface="Comic Sans MS"/>
                <a:cs typeface="Comic Sans MS"/>
              </a:rPr>
              <a:t>Jueguen </a:t>
            </a:r>
            <a:r>
              <a:rPr lang="es-CL" sz="1400" dirty="0">
                <a:latin typeface="Comic Sans MS"/>
                <a:cs typeface="Comic Sans MS"/>
              </a:rPr>
              <a:t>a dramatizar la historia. Los niños representan escenas de la vida de Pedro Nolasco.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Jueguen a representar la historia en un teatro de títeres, confeccionando los personajes.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Decoren con distintos elementos </a:t>
            </a:r>
            <a:r>
              <a:rPr lang="es-CL" sz="1400" dirty="0" smtClean="0">
                <a:latin typeface="Comic Sans MS"/>
                <a:cs typeface="Comic Sans MS"/>
              </a:rPr>
              <a:t>algunas </a:t>
            </a:r>
            <a:r>
              <a:rPr lang="es-CL" sz="1400" dirty="0">
                <a:latin typeface="Comic Sans MS"/>
                <a:cs typeface="Comic Sans MS"/>
              </a:rPr>
              <a:t>de las láminas de la historia: lápices de colores, glitter, papel volantín, algodón, etc.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Confeccionen un mural con recortes de situaciones esclavizantes y situaciones liberadoras.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Pide al niño que haga un dibujo que represente una situación que le llamó la atención de la vida de SPN y luego la comente.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En un trabajo grupal con plasticina, los niños pueden confeccionar distintas escenas de la vida de SPN y lo exponen en una maqueta.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Permite que el niño exprese su gratitud por estar en un colegio, parroquia mercedaria.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Sin duda, resulta fundamental que en el entorno comunitario del curso, de una pastoral mercedaria, los niños aprendan a conocer a este gran Santo y a desarrollar sus afectos con respecto a la espiritualidad mercedaria. </a:t>
            </a:r>
          </a:p>
          <a:p>
            <a:pPr algn="just"/>
            <a:r>
              <a:rPr lang="es-CL" sz="1400" dirty="0">
                <a:latin typeface="Comic Sans MS"/>
                <a:cs typeface="Comic Sans MS"/>
              </a:rPr>
              <a:t>Sabemos que educar a niños con el sello mercedario implica un gran compromiso y, sobre todo, una gran responsabilidad. Es el momento más importante de la vida, en donde los niños comienzan a internalizar valores, desarrollar actitudes, formar su personalidad, y los adultos mercedarios a cargo, cumplimos un rol fundamental en el logro de estas tareas.</a:t>
            </a:r>
          </a:p>
          <a:p>
            <a:pPr algn="just"/>
            <a:r>
              <a:rPr lang="es-CL" dirty="0"/>
              <a:t> </a:t>
            </a:r>
          </a:p>
          <a:p>
            <a:pPr algn="just"/>
            <a:r>
              <a:rPr lang="es-CL" dirty="0"/>
              <a:t> </a:t>
            </a:r>
          </a:p>
          <a:p>
            <a:pPr algn="just"/>
            <a:r>
              <a:rPr lang="es-CL" dirty="0"/>
              <a:t> </a:t>
            </a:r>
          </a:p>
        </p:txBody>
      </p:sp>
      <p:pic>
        <p:nvPicPr>
          <p:cNvPr id="5" name="Imagen 4" descr="10917821_938928942792574_552377278101982095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0" y="1124744"/>
            <a:ext cx="348338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ckard Bell\Pictures\San Pedro Nolasco\spn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97" y="404664"/>
            <a:ext cx="5244583" cy="612068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745088" y="1268760"/>
            <a:ext cx="39124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Hace muchos,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muchos </a:t>
            </a:r>
            <a:r>
              <a:rPr lang="es-CL" sz="2600" dirty="0">
                <a:latin typeface="Comic Sans MS" pitchFamily="66" charset="0"/>
              </a:rPr>
              <a:t>años,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muy cerca de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Barcelona</a:t>
            </a:r>
            <a:r>
              <a:rPr lang="es-CL" sz="2600" dirty="0">
                <a:latin typeface="Comic Sans MS" pitchFamily="66" charset="0"/>
              </a:rPr>
              <a:t>, España.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Nació en 1180,  </a:t>
            </a:r>
            <a:endParaRPr lang="es-CL" sz="2600" dirty="0" smtClean="0">
              <a:latin typeface="Comic Sans MS" pitchFamily="66" charset="0"/>
            </a:endParaRPr>
          </a:p>
          <a:p>
            <a:pPr algn="ctr"/>
            <a:r>
              <a:rPr lang="es-CL" sz="2600" dirty="0" smtClean="0">
                <a:latin typeface="Comic Sans MS" pitchFamily="66" charset="0"/>
              </a:rPr>
              <a:t>un </a:t>
            </a:r>
            <a:r>
              <a:rPr lang="es-CL" sz="2600" dirty="0">
                <a:latin typeface="Comic Sans MS" pitchFamily="66" charset="0"/>
              </a:rPr>
              <a:t>hermoso niño, 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que sus padres lo bautizaron con el nombre de Pedro.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ckard Bell\Pictures\San Pedro Nolasco\spn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922" y="332656"/>
            <a:ext cx="5317633" cy="62646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2480" y="1052736"/>
            <a:ext cx="39004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Su padre se dedicaba al oficio de mercader, compraba y vendía hermosas telas  por todo el Mediterráneo.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 </a:t>
            </a:r>
          </a:p>
          <a:p>
            <a:pPr algn="ctr"/>
            <a:r>
              <a:rPr lang="es-CL" sz="2600" dirty="0">
                <a:latin typeface="Comic Sans MS" pitchFamily="66" charset="0"/>
              </a:rPr>
              <a:t>Su madre era una mujer muy cristiana, que enseñó a Pedro  a amar a Dios y al prójimo.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ckard Bell\Pictures\San Pedro Nolasco\spn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32656"/>
            <a:ext cx="5596683" cy="652534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811095" y="1484784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omic Sans MS" pitchFamily="66" charset="0"/>
              </a:rPr>
              <a:t>Muy pronto el pequeño Pedro aprendió el oficio de su padre, le encantaba ofrecer las hermosas telas que tenían en su tienda.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ckard Bell\Pictures\San Pedro Nolasco\spn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952" y="404664"/>
            <a:ext cx="5034051" cy="610699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32520" y="1700808"/>
            <a:ext cx="37324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dirty="0">
                <a:latin typeface="Comic Sans MS" pitchFamily="66" charset="0"/>
              </a:rPr>
              <a:t>Pedro amaba con todo el corazón al Señor, leía la biblia  y visitaba todos los días la iglesia de su pueblo para orar ante Jesús Sacramentado.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3216</Words>
  <Application>Microsoft Macintosh PowerPoint</Application>
  <PresentationFormat>A4 (210x297 mm)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 San Pedro Nolasco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Mario Salas</cp:lastModifiedBy>
  <cp:revision>14</cp:revision>
  <dcterms:created xsi:type="dcterms:W3CDTF">2015-03-10T23:53:30Z</dcterms:created>
  <dcterms:modified xsi:type="dcterms:W3CDTF">2015-03-30T18:58:38Z</dcterms:modified>
</cp:coreProperties>
</file>